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sldIdLst>
    <p:sldId id="296" r:id="rId5"/>
    <p:sldId id="297" r:id="rId6"/>
    <p:sldId id="304" r:id="rId7"/>
    <p:sldId id="289" r:id="rId8"/>
    <p:sldId id="290" r:id="rId9"/>
    <p:sldId id="291" r:id="rId10"/>
    <p:sldId id="308" r:id="rId11"/>
    <p:sldId id="299" r:id="rId12"/>
    <p:sldId id="309" r:id="rId13"/>
    <p:sldId id="300" r:id="rId14"/>
    <p:sldId id="301" r:id="rId15"/>
    <p:sldId id="310" r:id="rId16"/>
    <p:sldId id="256" r:id="rId17"/>
    <p:sldId id="292" r:id="rId18"/>
    <p:sldId id="302" r:id="rId19"/>
    <p:sldId id="295" r:id="rId20"/>
    <p:sldId id="311" r:id="rId21"/>
    <p:sldId id="312" r:id="rId22"/>
    <p:sldId id="314" r:id="rId23"/>
    <p:sldId id="313" r:id="rId24"/>
    <p:sldId id="303" r:id="rId25"/>
    <p:sldId id="315" r:id="rId26"/>
    <p:sldId id="318" r:id="rId27"/>
    <p:sldId id="31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FF"/>
    <a:srgbClr val="0000DB"/>
    <a:srgbClr val="11B3D9"/>
    <a:srgbClr val="FFFFCC"/>
    <a:srgbClr val="2424D2"/>
    <a:srgbClr val="8B8BFF"/>
    <a:srgbClr val="8B8BFC"/>
    <a:srgbClr val="8E7CFC"/>
    <a:srgbClr val="1F4284"/>
    <a:srgbClr val="D71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43" autoAdjust="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32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8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5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423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34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072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96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22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419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0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0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18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60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4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589AFF6-94FB-4D73-A5B8-8CEBF2544A87}" type="datetimeFigureOut">
              <a:rPr lang="en-US" smtClean="0"/>
              <a:pPr/>
              <a:t>11/13/2014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DC5BE26-424E-4201-A0A6-D8E3FEBF9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003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51816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Department of TRANSPORTATION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57200" y="2971800"/>
            <a:ext cx="6154713" cy="2286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District Five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Projects Update</a:t>
            </a:r>
            <a: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  <a:t/>
            </a:r>
            <a:b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3002281"/>
            <a:ext cx="4585451" cy="3486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4800" y="1875032"/>
            <a:ext cx="8534400" cy="1401568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600"/>
              </a:spcAft>
            </a:pPr>
            <a:r>
              <a:rPr lang="en-US" sz="2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#3</a:t>
            </a:r>
            <a:r>
              <a:rPr lang="en-US" sz="18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18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INTERCHANGE @ I-4 / US 92</a:t>
            </a:r>
            <a:b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1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widening to SR 44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US" sz="3200" b="1" dirty="0">
              <a:solidFill>
                <a:srgbClr val="1F428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4" cstate="print"/>
          <a:srcRect l="16186" r="16667"/>
          <a:stretch>
            <a:fillRect/>
          </a:stretch>
        </p:blipFill>
        <p:spPr bwMode="auto">
          <a:xfrm>
            <a:off x="4876800" y="3002280"/>
            <a:ext cx="4114800" cy="348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76800" y="5842241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US </a:t>
            </a:r>
            <a:r>
              <a:rPr lang="en-US" i="1" dirty="0">
                <a:solidFill>
                  <a:srgbClr val="0000DB"/>
                </a:solidFill>
              </a:rPr>
              <a:t>92 INTERCHANGE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" y="5842240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I-4 </a:t>
            </a:r>
            <a:r>
              <a:rPr lang="en-US" i="1" dirty="0">
                <a:solidFill>
                  <a:srgbClr val="0000DB"/>
                </a:solidFill>
              </a:rPr>
              <a:t>INTERCHANGE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01" y="3346004"/>
            <a:ext cx="4231588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181901" y="5519074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I-4 </a:t>
            </a:r>
            <a:r>
              <a:rPr lang="en-US" i="1" dirty="0">
                <a:solidFill>
                  <a:srgbClr val="0000DB"/>
                </a:solidFill>
              </a:rPr>
              <a:t>INTERCHANGE</a:t>
            </a:r>
          </a:p>
        </p:txBody>
      </p:sp>
      <p:sp>
        <p:nvSpPr>
          <p:cNvPr id="25" name="Content Placeholder 1"/>
          <p:cNvSpPr>
            <a:spLocks noGrp="1"/>
          </p:cNvSpPr>
          <p:nvPr/>
        </p:nvSpPr>
        <p:spPr>
          <a:xfrm>
            <a:off x="286828" y="1352809"/>
            <a:ext cx="8247572" cy="161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Construction begins January 2015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MOT phasing for events in Daytona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Project complete late 2017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36" y="3346004"/>
            <a:ext cx="4400997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252267" y="3346004"/>
            <a:ext cx="177096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&amp; US </a:t>
            </a:r>
            <a:r>
              <a:rPr lang="en-US" i="1" dirty="0">
                <a:solidFill>
                  <a:srgbClr val="0000DB"/>
                </a:solidFill>
              </a:rPr>
              <a:t>92 INTERCHANGE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14600" y="0"/>
            <a:ext cx="3886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#3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Interchange @ I-4/US 92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and widening to SR 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6482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d5.dot.state.fl.us\d5dfs\Daytona\Operations\Projects\I-4, US92 and I-95 Presentation Photos\FM434871-1\14017_Bridge11x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" y="3381961"/>
            <a:ext cx="3990278" cy="258194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 26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97534" y="828536"/>
            <a:ext cx="8534400" cy="2450068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/>
            </a:r>
            <a:b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2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Project #4</a:t>
            </a:r>
            <a: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/>
            </a:r>
            <a:br>
              <a:rPr lang="en-US" sz="32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US 92 (ISB) PEDESTRIAN SAFETY IMPROVEMENTS</a:t>
            </a:r>
            <a:br>
              <a:rPr lang="en-US" sz="40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3100" b="1" cap="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from Williamson Blvd to Midway Ave</a:t>
            </a:r>
            <a:endParaRPr lang="en-US" sz="3100" b="1" cap="none" dirty="0">
              <a:solidFill>
                <a:srgbClr val="1F428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\\d5.dot.state.fl.us\d5dfs\Daytona\Operations\Projects\I-4, US92 and I-95 Presentation Photos\FM434871-1\Ramp_Entry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381961"/>
            <a:ext cx="4590122" cy="2581944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228600" y="1600200"/>
            <a:ext cx="4953000" cy="23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Phasing Activities: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Demucking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Stormwater pipe installation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Sidewalk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538" y="4120833"/>
            <a:ext cx="8766710" cy="21093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10200" y="19812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Scheduled Completion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Late  2015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67000" y="0"/>
            <a:ext cx="3733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#4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US 92 Pedestrian Safety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86400" y="1455806"/>
            <a:ext cx="14478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I-4 Corridor</a:t>
            </a:r>
            <a:endParaRPr lang="en-US" i="1" dirty="0">
              <a:solidFill>
                <a:srgbClr val="0000DB"/>
              </a:solidFill>
            </a:endParaRPr>
          </a:p>
        </p:txBody>
      </p:sp>
      <p:pic>
        <p:nvPicPr>
          <p:cNvPr id="12" name="Picture 11" descr="H:\DeLand\Development\Design\Project Management\Marcus\matanz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4227587" cy="5147183"/>
          </a:xfrm>
          <a:prstGeom prst="rect">
            <a:avLst/>
          </a:prstGeom>
          <a:noFill/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152400" y="2667000"/>
            <a:ext cx="4876800" cy="4191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Work overseen by Flagler County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 smtClean="0">
                <a:solidFill>
                  <a:srgbClr val="FFFF00"/>
                </a:solidFill>
              </a:rPr>
              <a:t>Construction  starts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		early spring  of 2015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dirty="0" smtClean="0">
                <a:solidFill>
                  <a:srgbClr val="FFFF00"/>
                </a:solidFill>
              </a:rPr>
              <a:t>Expected completion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		summer 2016</a:t>
            </a: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4000" dirty="0" smtClean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3644" y="1371600"/>
            <a:ext cx="47531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Interchange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@ 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Mantanzas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Woods Parkway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3000" y="5525125"/>
            <a:ext cx="2514600" cy="7232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0" algn="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i="1" dirty="0" smtClean="0">
                <a:solidFill>
                  <a:srgbClr val="0000DB"/>
                </a:solidFill>
              </a:rPr>
              <a:t>Mantanzas Woods </a:t>
            </a:r>
          </a:p>
          <a:p>
            <a:pPr marL="228600" indent="0" algn="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i="1" dirty="0" smtClean="0">
                <a:solidFill>
                  <a:srgbClr val="0000DB"/>
                </a:solidFill>
              </a:rPr>
              <a:t>Interchange@ I-95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28800" y="1447800"/>
            <a:ext cx="487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Seminole County to SR 472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7" t="56920" r="3661" b="21344"/>
          <a:stretch/>
        </p:blipFill>
        <p:spPr>
          <a:xfrm>
            <a:off x="304800" y="3276600"/>
            <a:ext cx="8390075" cy="2805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28627" r="10220" b="21698"/>
          <a:stretch/>
        </p:blipFill>
        <p:spPr>
          <a:xfrm>
            <a:off x="1905000" y="3004457"/>
            <a:ext cx="7183535" cy="378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Content Placeholder 8"/>
          <p:cNvSpPr txBox="1">
            <a:spLocks/>
          </p:cNvSpPr>
          <p:nvPr/>
        </p:nvSpPr>
        <p:spPr>
          <a:xfrm>
            <a:off x="619853" y="16764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 ramp from I-4 to eastbound Debary Avenue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Preserve recently constructed trail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Relocate park and ride to the west side of I-4</a:t>
            </a:r>
          </a:p>
          <a:p>
            <a:endParaRPr lang="en-US" sz="20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52530" y="1199579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Dirksen Drive/Debary Avenue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743200" y="4953000"/>
            <a:ext cx="1125416" cy="643094"/>
          </a:xfrm>
          <a:prstGeom prst="wedgeRoundRectCallout">
            <a:avLst>
              <a:gd name="adj1" fmla="val 100312"/>
              <a:gd name="adj2" fmla="val -73079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New Ramp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52530" y="3516924"/>
            <a:ext cx="1487887" cy="1012606"/>
          </a:xfrm>
          <a:prstGeom prst="wedgeRoundRectCallout">
            <a:avLst>
              <a:gd name="adj1" fmla="val 143703"/>
              <a:gd name="adj2" fmla="val -51146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Relocated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Park and Ride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t="16794" r="9254" b="31192"/>
          <a:stretch/>
        </p:blipFill>
        <p:spPr>
          <a:xfrm>
            <a:off x="457200" y="2362200"/>
            <a:ext cx="8182284" cy="4248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530" y="1202994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Saxon Boulevard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609600" y="16764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Widening of Saxon Blvd to Normandy Blvd</a:t>
            </a: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2819400" y="5257800"/>
            <a:ext cx="1905000" cy="533400"/>
          </a:xfrm>
          <a:prstGeom prst="wedgeRoundRectCallout">
            <a:avLst>
              <a:gd name="adj1" fmla="val -45431"/>
              <a:gd name="adj2" fmla="val -107226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Ramp Improvements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6781800" y="3505200"/>
            <a:ext cx="1487887" cy="506303"/>
          </a:xfrm>
          <a:prstGeom prst="wedgeRoundRectCallout">
            <a:avLst>
              <a:gd name="adj1" fmla="val -53216"/>
              <a:gd name="adj2" fmla="val 151052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Six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Lanes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36549" y="1175181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Rhode Island Avenue Extension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29705" r="8204" b="32932"/>
          <a:stretch/>
        </p:blipFill>
        <p:spPr>
          <a:xfrm>
            <a:off x="80499" y="3446586"/>
            <a:ext cx="8983115" cy="2619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ounded Rectangular Callout 19"/>
          <p:cNvSpPr/>
          <p:nvPr/>
        </p:nvSpPr>
        <p:spPr bwMode="auto">
          <a:xfrm>
            <a:off x="6781800" y="6161666"/>
            <a:ext cx="1487887" cy="696334"/>
          </a:xfrm>
          <a:prstGeom prst="wedgeRoundRectCallout">
            <a:avLst>
              <a:gd name="adj1" fmla="val 67076"/>
              <a:gd name="adj2" fmla="val -96808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N</a:t>
            </a: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ew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Park and Ride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295400" y="3581400"/>
            <a:ext cx="1487887" cy="506303"/>
          </a:xfrm>
          <a:prstGeom prst="wedgeRoundRectCallout">
            <a:avLst>
              <a:gd name="adj1" fmla="val 86807"/>
              <a:gd name="adj2" fmla="val 231755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Four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 Lanes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5257800" y="3886200"/>
            <a:ext cx="1981200" cy="916215"/>
          </a:xfrm>
          <a:prstGeom prst="wedgeRoundRectCallout">
            <a:avLst>
              <a:gd name="adj1" fmla="val 57531"/>
              <a:gd name="adj2" fmla="val 115812"/>
              <a:gd name="adj3" fmla="val 16667"/>
            </a:avLst>
          </a:prstGeom>
          <a:noFill/>
          <a:ln w="28575" cap="flat" cmpd="sng" algn="ctr">
            <a:solidFill>
              <a:srgbClr val="0000D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New Express Lane Interchange</a:t>
            </a:r>
          </a:p>
        </p:txBody>
      </p:sp>
      <p:sp>
        <p:nvSpPr>
          <p:cNvPr id="23" name="Content Placeholder 8"/>
          <p:cNvSpPr txBox="1">
            <a:spLocks/>
          </p:cNvSpPr>
          <p:nvPr/>
        </p:nvSpPr>
        <p:spPr>
          <a:xfrm>
            <a:off x="619853" y="16764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connect to Express lanes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 all 4 lanes 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&amp; Ride on east side</a:t>
            </a:r>
          </a:p>
          <a:p>
            <a:endParaRPr lang="en-US" sz="20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981200"/>
            <a:ext cx="891540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I-4 from SR 44 to I-95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I-95  from Brevard County to SR 44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I-95 Interchange @ I-4/US 92 and widening to SR 44</a:t>
            </a: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US 92 Pedestrian Safety Improvements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UPCOMING</a:t>
            </a: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Matanzas Woods Pkwy</a:t>
            </a:r>
            <a:endParaRPr lang="en-US" sz="28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Managed Lanes PD&amp;E Study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17426" r="2308" b="19729"/>
          <a:stretch/>
        </p:blipFill>
        <p:spPr>
          <a:xfrm>
            <a:off x="153171" y="2743200"/>
            <a:ext cx="8990829" cy="3516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52530" y="1175698"/>
            <a:ext cx="8145310" cy="60452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Lucida Sans Unicode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FFFF66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472</a:t>
            </a:r>
            <a:endParaRPr 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>
          <a:xfrm>
            <a:off x="619853" y="1690683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Diverging Diamond Interchange</a:t>
            </a: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Improvements at MLK and Graves</a:t>
            </a:r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905000" y="2971800"/>
            <a:ext cx="1901674" cy="763673"/>
          </a:xfrm>
          <a:prstGeom prst="wedgeRoundRectCallout">
            <a:avLst>
              <a:gd name="adj1" fmla="val -89291"/>
              <a:gd name="adj2" fmla="val 154265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Intersection Improvements</a:t>
            </a: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6858000" y="3048000"/>
            <a:ext cx="1901674" cy="763673"/>
          </a:xfrm>
          <a:prstGeom prst="wedgeRoundRectCallout">
            <a:avLst>
              <a:gd name="adj1" fmla="val 15200"/>
              <a:gd name="adj2" fmla="val 138214"/>
              <a:gd name="adj3" fmla="val 1666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  <a:tab pos="1028700" algn="l"/>
                <a:tab pos="200025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anose="020B0602030504020204" pitchFamily="34" charset="0"/>
                <a:cs typeface="Lucida Sans Unicode" panose="020B0602030504020204" pitchFamily="34" charset="0"/>
              </a:rPr>
              <a:t>Intersection Improvements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828800" y="13716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 smtClean="0"/>
              <a:t>Mainline I-4 Typical Section</a:t>
            </a:r>
            <a:endParaRPr lang="en-US" sz="2800" b="1" kern="0" dirty="0"/>
          </a:p>
        </p:txBody>
      </p:sp>
      <p:sp>
        <p:nvSpPr>
          <p:cNvPr id="13" name="Rectangle 12"/>
          <p:cNvSpPr/>
          <p:nvPr/>
        </p:nvSpPr>
        <p:spPr>
          <a:xfrm>
            <a:off x="381000" y="1981200"/>
            <a:ext cx="670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Alternatives Developed</a:t>
            </a:r>
          </a:p>
          <a:p>
            <a:pPr marL="466725" lvl="3"/>
            <a:r>
              <a:rPr lang="en-US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1 – Without rail corridor </a:t>
            </a:r>
          </a:p>
          <a:p>
            <a:pPr marL="466725" lvl="3"/>
            <a:r>
              <a:rPr lang="en-US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 2 – With transit corridor </a:t>
            </a:r>
            <a:r>
              <a:rPr lang="en-US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(PREFERRED ALTERNATIVE)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57859" r="17402" b="8341"/>
          <a:stretch/>
        </p:blipFill>
        <p:spPr bwMode="auto">
          <a:xfrm>
            <a:off x="231819" y="3657600"/>
            <a:ext cx="8912181" cy="269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/>
          <p:cNvSpPr txBox="1">
            <a:spLocks/>
          </p:cNvSpPr>
          <p:nvPr/>
        </p:nvSpPr>
        <p:spPr>
          <a:xfrm>
            <a:off x="609600" y="1981200"/>
            <a:ext cx="8142010" cy="373749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two lanes each direction to east of Dirksen and one lane each direction to past Rhode Island</a:t>
            </a:r>
          </a:p>
          <a:p>
            <a:pPr lvl="1">
              <a:buNone/>
            </a:pPr>
            <a:endParaRPr lang="en-US" sz="20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kern="0" dirty="0" smtClean="0">
                <a:solidFill>
                  <a:srgbClr val="0000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 two lanes each direction all the way to  Rhode Island</a:t>
            </a:r>
          </a:p>
          <a:p>
            <a:pPr>
              <a:buNone/>
            </a:pPr>
            <a:r>
              <a:rPr lang="en-US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(PREFERRED ALTERNATIVE)</a:t>
            </a:r>
            <a:endParaRPr lang="en-US" sz="2400" kern="0" dirty="0" smtClean="0">
              <a:solidFill>
                <a:srgbClr val="0000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1200" y="13716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/>
              <a:t>Express Lane Limits</a:t>
            </a:r>
            <a:endParaRPr lang="en-US" sz="2800" b="1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355847"/>
              </p:ext>
            </p:extLst>
          </p:nvPr>
        </p:nvGraphicFramePr>
        <p:xfrm>
          <a:off x="457200" y="2057400"/>
          <a:ext cx="8229599" cy="4038601"/>
        </p:xfrm>
        <a:graphic>
          <a:graphicData uri="http://schemas.openxmlformats.org/drawingml/2006/table">
            <a:tbl>
              <a:tblPr firstRow="1" bandRow="1"/>
              <a:tblGrid>
                <a:gridCol w="484581"/>
                <a:gridCol w="581497"/>
                <a:gridCol w="581497"/>
                <a:gridCol w="463542"/>
                <a:gridCol w="463542"/>
                <a:gridCol w="463542"/>
                <a:gridCol w="463542"/>
                <a:gridCol w="463542"/>
                <a:gridCol w="581497"/>
                <a:gridCol w="581497"/>
                <a:gridCol w="775330"/>
                <a:gridCol w="775330"/>
                <a:gridCol w="775330"/>
                <a:gridCol w="775330"/>
              </a:tblGrid>
              <a:tr h="854100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Express Lanes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 Impacted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Businesses Impacted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Ponds (Acres)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Wetland Impacts (Acres)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Costs</a:t>
                      </a:r>
                    </a:p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(Millions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of Dollars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65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 Line to Dirksen Drive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Dirksen Drive to Rhode Island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36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Wetlands Mitigation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of Way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319.6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286.8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</a:tr>
              <a:tr h="4137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305.6</a:t>
                      </a:r>
                    </a:p>
                  </a:txBody>
                  <a:tcPr marL="6438" marR="6438" marT="643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CB"/>
                    </a:solidFill>
                  </a:tcPr>
                </a:tc>
              </a:tr>
            </a:tbl>
          </a:graphicData>
        </a:graphic>
      </p:graphicFrame>
      <p:sp>
        <p:nvSpPr>
          <p:cNvPr id="66" name="Rectangle 65"/>
          <p:cNvSpPr/>
          <p:nvPr/>
        </p:nvSpPr>
        <p:spPr>
          <a:xfrm>
            <a:off x="1828800" y="137160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0" dirty="0" smtClean="0"/>
              <a:t>DECISIONS</a:t>
            </a:r>
            <a:endParaRPr lang="en-US" sz="2800" b="1" kern="0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819400" y="304800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Managed Lanes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187836"/>
            <a:ext cx="2562225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51816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1F42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Department of TRANSPORTATION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84216" y="798344"/>
            <a:ext cx="3258628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C00000"/>
                </a:solidFill>
                <a:latin typeface="Lucida Sans Unicode"/>
              </a:rPr>
              <a:t>November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,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Sans Unicode"/>
              </a:rPr>
              <a:t>2014</a:t>
            </a: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457200" y="2971800"/>
            <a:ext cx="6154713" cy="2286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District Five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Projects Update</a:t>
            </a:r>
            <a: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  <a:t/>
            </a:r>
            <a:br>
              <a:rPr lang="en-US" sz="2400" dirty="0" smtClean="0">
                <a:effectLst>
                  <a:outerShdw sx="1000" sy="1000" algn="tl">
                    <a:schemeClr val="tx1"/>
                  </a:outerShdw>
                </a:effectLst>
                <a:latin typeface="Calibri" pitchFamily="34" charset="0"/>
              </a:rPr>
            </a:b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7244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 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18" y="1471839"/>
            <a:ext cx="3292381" cy="4929997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35594"/>
            <a:ext cx="5191044" cy="346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0" y="-137159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-1366878" y="1747381"/>
            <a:ext cx="8534400" cy="1148219"/>
          </a:xfrm>
        </p:spPr>
        <p:txBody>
          <a:bodyPr>
            <a:normAutofit fontScale="90000"/>
          </a:bodyPr>
          <a:lstStyle/>
          <a:p>
            <a:pPr lvl="0" algn="ctr" fontAlgn="base">
              <a:spcAft>
                <a:spcPct val="0"/>
              </a:spcAft>
              <a:defRPr/>
            </a:pPr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#1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WIDENING</a:t>
            </a:r>
            <a:b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SR 44 TO I-95</a:t>
            </a:r>
            <a:endParaRPr lang="en-US" sz="3100" b="1" dirty="0">
              <a:solidFill>
                <a:srgbClr val="1F428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1318" y="1475207"/>
            <a:ext cx="157768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Flyover from US 92 to I-4</a:t>
            </a:r>
            <a:endParaRPr lang="en-US" i="1" dirty="0">
              <a:solidFill>
                <a:srgbClr val="0000DB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00" y="2935594"/>
            <a:ext cx="16764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I-4 at the  Tomoka River </a:t>
            </a:r>
            <a:endParaRPr lang="en-US" i="1" dirty="0">
              <a:solidFill>
                <a:srgbClr val="0000DB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3" y="3061931"/>
            <a:ext cx="4474883" cy="335616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7" y="3061931"/>
            <a:ext cx="4389923" cy="3292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1"/>
          <p:cNvSpPr>
            <a:spLocks noGrp="1"/>
          </p:cNvSpPr>
          <p:nvPr/>
        </p:nvSpPr>
        <p:spPr>
          <a:xfrm>
            <a:off x="181901" y="1347315"/>
            <a:ext cx="8247572" cy="2394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On-going Construction Activities:</a:t>
            </a:r>
          </a:p>
          <a:p>
            <a:pPr lvl="1"/>
            <a:r>
              <a:rPr lang="en-US" sz="1600" b="1" dirty="0" smtClean="0">
                <a:solidFill>
                  <a:srgbClr val="FFFF00"/>
                </a:solidFill>
              </a:rPr>
              <a:t>Temporary </a:t>
            </a:r>
            <a:r>
              <a:rPr lang="en-US" sz="1600" b="1" dirty="0">
                <a:solidFill>
                  <a:srgbClr val="FFFF00"/>
                </a:solidFill>
              </a:rPr>
              <a:t>pavement and shoulders for the next traffic </a:t>
            </a:r>
            <a:r>
              <a:rPr lang="en-US" sz="1600" b="1" dirty="0" smtClean="0">
                <a:solidFill>
                  <a:srgbClr val="FFFF00"/>
                </a:solidFill>
              </a:rPr>
              <a:t>phase</a:t>
            </a:r>
            <a:endParaRPr lang="en-US" sz="1600" b="1" dirty="0">
              <a:solidFill>
                <a:srgbClr val="FFFF00"/>
              </a:solidFill>
            </a:endParaRPr>
          </a:p>
          <a:p>
            <a:pPr lvl="1"/>
            <a:r>
              <a:rPr lang="en-US" sz="1600" b="1" dirty="0">
                <a:solidFill>
                  <a:srgbClr val="FFFF00"/>
                </a:solidFill>
              </a:rPr>
              <a:t>Concrete </a:t>
            </a:r>
            <a:r>
              <a:rPr lang="en-US" sz="1600" b="1" dirty="0" smtClean="0">
                <a:solidFill>
                  <a:srgbClr val="FFFF00"/>
                </a:solidFill>
              </a:rPr>
              <a:t>paving</a:t>
            </a:r>
            <a:endParaRPr lang="en-US" sz="1600" b="1" dirty="0">
              <a:solidFill>
                <a:srgbClr val="FFFF00"/>
              </a:solidFill>
            </a:endParaRPr>
          </a:p>
          <a:p>
            <a:pPr lvl="1"/>
            <a:r>
              <a:rPr lang="en-US" sz="1600" b="1" dirty="0" smtClean="0">
                <a:solidFill>
                  <a:srgbClr val="FFFF00"/>
                </a:solidFill>
              </a:rPr>
              <a:t>Ramp and bridge from I-4 to </a:t>
            </a:r>
            <a:r>
              <a:rPr lang="en-US" sz="1600" b="1" dirty="0">
                <a:solidFill>
                  <a:srgbClr val="FFFF00"/>
                </a:solidFill>
              </a:rPr>
              <a:t>US </a:t>
            </a:r>
            <a:r>
              <a:rPr lang="en-US" sz="1600" b="1" dirty="0" smtClean="0">
                <a:solidFill>
                  <a:srgbClr val="FFFF00"/>
                </a:solidFill>
              </a:rPr>
              <a:t>92</a:t>
            </a:r>
            <a:endParaRPr lang="en-US" sz="1600" b="1" dirty="0">
              <a:solidFill>
                <a:srgbClr val="FFFF00"/>
              </a:solidFill>
            </a:endParaRPr>
          </a:p>
          <a:p>
            <a:pPr lvl="2"/>
            <a:endParaRPr lang="en-US" dirty="0">
              <a:solidFill>
                <a:srgbClr val="FFFF00"/>
              </a:solidFill>
            </a:endParaRPr>
          </a:p>
          <a:p>
            <a:pPr lvl="2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400" y="0"/>
            <a:ext cx="228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#1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WIDENING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SR 44 TO I-95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0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20" descr="\\d5.dot.state.fl.us\d5dfs\Daytona\Operations\Projects\I-4, US92 and I-95 Presentation Photos\FM408464-1\I-4 I-95 to SR44 CEI Group 122 Volusia County 8-18-14 64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54926"/>
            <a:ext cx="3163422" cy="45843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152400" y="1496367"/>
            <a:ext cx="5334000" cy="47749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4000" dirty="0" smtClean="0">
              <a:solidFill>
                <a:srgbClr val="FFFF00"/>
              </a:solidFill>
            </a:endParaRPr>
          </a:p>
          <a:p>
            <a:pPr marL="457200" lvl="1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Estimated </a:t>
            </a:r>
            <a:r>
              <a:rPr lang="en-US" sz="4000" dirty="0">
                <a:solidFill>
                  <a:srgbClr val="FFFF00"/>
                </a:solidFill>
              </a:rPr>
              <a:t>project completion: </a:t>
            </a:r>
            <a:endParaRPr lang="en-US" sz="4000" dirty="0" smtClean="0">
              <a:solidFill>
                <a:srgbClr val="FFFF00"/>
              </a:solidFill>
            </a:endParaRPr>
          </a:p>
          <a:p>
            <a:pPr marL="457200" lvl="1" indent="0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May 2016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86400" y="1455806"/>
            <a:ext cx="14478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I-4 Corridor</a:t>
            </a:r>
            <a:endParaRPr lang="en-US" i="1" dirty="0">
              <a:solidFill>
                <a:srgbClr val="0000DB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400" y="0"/>
            <a:ext cx="228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#1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I-4 WIDENING</a:t>
            </a:r>
            <a:b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SR 44 TO I-95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7244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61384"/>
            <a:ext cx="34001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0" y="2819400"/>
            <a:ext cx="5562600" cy="31747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smtClean="0">
                <a:solidFill>
                  <a:srgbClr val="FFFF00"/>
                </a:solidFill>
              </a:rPr>
              <a:t>Widening to Brevard/Volusia line complete </a:t>
            </a: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					early 2016.</a:t>
            </a: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endParaRPr lang="en-US" sz="2400" dirty="0" smtClean="0">
              <a:solidFill>
                <a:srgbClr val="FFFF00"/>
              </a:solidFill>
            </a:endParaRP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dirty="0" smtClean="0">
                <a:solidFill>
                  <a:srgbClr val="FFFF00"/>
                </a:solidFill>
              </a:rPr>
              <a:t>Widening from Brevard/Volusia line to SR 44 complete </a:t>
            </a:r>
          </a:p>
          <a:p>
            <a:pPr lvl="1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						Spring  2016.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-136585"/>
            <a:ext cx="2562225" cy="1295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486399" y="1661384"/>
            <a:ext cx="1078303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0000DB"/>
                </a:solidFill>
              </a:rPr>
              <a:t>I-95 Corridor</a:t>
            </a:r>
            <a:endParaRPr lang="en-US" i="1" dirty="0">
              <a:solidFill>
                <a:srgbClr val="0000D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19200"/>
            <a:ext cx="511618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 #2</a:t>
            </a:r>
          </a:p>
          <a:p>
            <a:pPr marL="228600" indent="0" algn="ctr" defTabSz="457200">
              <a:spcAft>
                <a:spcPts val="600"/>
              </a:spcAft>
              <a:buClr>
                <a:schemeClr val="tx1"/>
              </a:buClr>
              <a:buSzPct val="80000"/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WIDENING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From Brevard County to SR 44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371600"/>
            <a:ext cx="4648200" cy="44627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CONSTRUCTION </a:t>
            </a:r>
          </a:p>
          <a:p>
            <a:pPr>
              <a:buFont typeface="Arial" pitchFamily="34" charset="0"/>
              <a:buChar char="•"/>
            </a:pPr>
            <a:endParaRPr lang="en-US" sz="2400" b="1" u="sng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I-4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SR 44 to I-95</a:t>
            </a:r>
          </a:p>
          <a:p>
            <a:pPr lvl="1"/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Brevard County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I-95 Interchange @ I-4/US92 and widening to SR 44</a:t>
            </a:r>
          </a:p>
          <a:p>
            <a:pPr lvl="1"/>
            <a:endParaRPr lang="en-US" sz="2000" b="1" dirty="0" smtClean="0">
              <a:solidFill>
                <a:srgbClr val="11B3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4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   </a:t>
            </a:r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92 Pedestrian </a:t>
            </a:r>
          </a:p>
          <a:p>
            <a:pPr lvl="1"/>
            <a:r>
              <a:rPr lang="en-US" sz="2000" b="1" dirty="0" smtClean="0">
                <a:solidFill>
                  <a:srgbClr val="11B3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Improvements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1F42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1143000"/>
            <a:ext cx="9144000" cy="141029"/>
          </a:xfrm>
          <a:prstGeom prst="rect">
            <a:avLst/>
          </a:prstGeom>
          <a:solidFill>
            <a:srgbClr val="1F42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1325881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5532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1066800"/>
            <a:ext cx="9144000" cy="45719"/>
          </a:xfrm>
          <a:prstGeom prst="rect">
            <a:avLst/>
          </a:prstGeom>
          <a:solidFill>
            <a:srgbClr val="0054A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5969" y="685800"/>
            <a:ext cx="454803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812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C3732AC46D224F8CD82F0AD58A9F71" ma:contentTypeVersion="0" ma:contentTypeDescription="Create a new document." ma:contentTypeScope="" ma:versionID="db5486fc92bf9ed8cc4f519e1642cbc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E77DBF-0183-45D2-A685-5D1A40D99B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4840B7-8A58-451B-8B32-276C4E01BF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1661391-B2DE-4B91-950E-811BC4E92986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1523</TotalTime>
  <Words>635</Words>
  <Application>Microsoft Office PowerPoint</Application>
  <PresentationFormat>On-screen Show (4:3)</PresentationFormat>
  <Paragraphs>234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Lucida Sans Unicode</vt:lpstr>
      <vt:lpstr>Wingdings 3</vt:lpstr>
      <vt:lpstr>Slice</vt:lpstr>
      <vt:lpstr>District Five Projects Update </vt:lpstr>
      <vt:lpstr>PowerPoint Presentation</vt:lpstr>
      <vt:lpstr>PowerPoint Presentation</vt:lpstr>
      <vt:lpstr>Project #1  I-4 WIDENING From SR 44 TO I-95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#3 I-95 INTERCHANGE @ I-4 / US 92 and widening to SR 44 </vt:lpstr>
      <vt:lpstr>PowerPoint Presentation</vt:lpstr>
      <vt:lpstr>PowerPoint Presentation</vt:lpstr>
      <vt:lpstr> Project #4 US 92 (ISB) PEDESTRIAN SAFETY IMPROVEMENTS from Williamson Blvd to Midway 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District Five Projects Update </vt:lpstr>
    </vt:vector>
  </TitlesOfParts>
  <Company>FDOT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2</dc:title>
  <dc:creator>rt826cm</dc:creator>
  <cp:lastModifiedBy>O'Dea, Frank</cp:lastModifiedBy>
  <cp:revision>168</cp:revision>
  <dcterms:created xsi:type="dcterms:W3CDTF">2013-02-15T23:23:43Z</dcterms:created>
  <dcterms:modified xsi:type="dcterms:W3CDTF">2014-11-13T17:40:45Z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0x01010026C3732AC46D224F8CD82F0AD58A9F71</vt:lpwstr>
  </property>
</Properties>
</file>